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3D0"/>
    <a:srgbClr val="FEFBEC"/>
    <a:srgbClr val="F3EBB3"/>
    <a:srgbClr val="F1E495"/>
    <a:srgbClr val="860808"/>
    <a:srgbClr val="FCF1C4"/>
    <a:srgbClr val="FBEDAF"/>
    <a:srgbClr val="FBEC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4" autoAdjust="0"/>
    <p:restoredTop sz="94620" autoAdjust="0"/>
  </p:normalViewPr>
  <p:slideViewPr>
    <p:cSldViewPr>
      <p:cViewPr varScale="1">
        <p:scale>
          <a:sx n="84" d="100"/>
          <a:sy n="84" d="100"/>
        </p:scale>
        <p:origin x="-112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5810D5-5CB5-4760-BE12-A43C6D3231A4}" type="datetimeFigureOut">
              <a:rPr lang="zh-CN" altLang="en-US" smtClean="0"/>
              <a:t>2016/10/10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29F531-D20E-461E-A461-4800097F722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723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F6F19-FB7E-433B-BAC4-BBA1DE227717}" type="datetime1">
              <a:rPr lang="zh-CN" altLang="en-US" smtClean="0"/>
              <a:t>2016/10/10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为新疆社会经济发展服务，为中国企业向西开放服务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7259-61E2-4827-93A0-0DB23E57BEF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2A8DB-E387-493E-B6F4-7813D6BB1826}" type="datetime1">
              <a:rPr lang="zh-CN" altLang="en-US" smtClean="0"/>
              <a:t>2016/10/10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为新疆社会经济发展服务，为中国企业向西开放服务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7259-61E2-4827-93A0-0DB23E57BEF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44207-4A70-4F02-B1DE-71560D0F5D78}" type="datetime1">
              <a:rPr lang="zh-CN" altLang="en-US" smtClean="0"/>
              <a:t>2016/10/10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为新疆社会经济发展服务，为中国企业向西开放服务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7259-61E2-4827-93A0-0DB23E57BEF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F2EF7-40C5-4EB6-A2E6-3A77EC4866AC}" type="datetime1">
              <a:rPr lang="zh-CN" altLang="en-US" smtClean="0"/>
              <a:t>2016/10/10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为新疆社会经济发展服务，为中国企业向西开放服务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7259-61E2-4827-93A0-0DB23E57BEF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D70B-482E-40F3-8C46-14C82C782B30}" type="datetime1">
              <a:rPr lang="zh-CN" altLang="en-US" smtClean="0"/>
              <a:t>2016/10/10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为新疆社会经济发展服务，为中国企业向西开放服务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7259-61E2-4827-93A0-0DB23E57BEF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BE0E-6305-4A05-A7AA-FDF4C6CB6A70}" type="datetime1">
              <a:rPr lang="zh-CN" altLang="en-US" smtClean="0"/>
              <a:t>2016/10/10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为新疆社会经济发展服务，为中国企业向西开放服务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7259-61E2-4827-93A0-0DB23E57BEF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5A5A7-1AD7-4A9A-A8A6-71CE7D52F59E}" type="datetime1">
              <a:rPr lang="zh-CN" altLang="en-US" smtClean="0"/>
              <a:t>2016/10/10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为新疆社会经济发展服务，为中国企业向西开放服务</a:t>
            </a: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7259-61E2-4827-93A0-0DB23E57BEF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05693-697D-4730-84A4-DA71CF549DFF}" type="datetime1">
              <a:rPr lang="zh-CN" altLang="en-US" smtClean="0"/>
              <a:t>2016/10/10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为新疆社会经济发展服务，为中国企业向西开放服务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7259-61E2-4827-93A0-0DB23E57BEF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CFB61-2ED1-4D44-95D1-3898B1219EFB}" type="datetime1">
              <a:rPr lang="zh-CN" altLang="en-US" smtClean="0"/>
              <a:t>2016/10/10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为新疆社会经济发展服务，为中国企业向西开放服务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7259-61E2-4827-93A0-0DB23E57BEF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7A828-640F-4819-BEAA-44E5B05E1B13}" type="datetime1">
              <a:rPr lang="zh-CN" altLang="en-US" smtClean="0"/>
              <a:t>2016/10/10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为新疆社会经济发展服务，为中国企业向西开放服务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7259-61E2-4827-93A0-0DB23E57BEF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41DF3-884B-425B-92CD-C800AE6662D5}" type="datetime1">
              <a:rPr lang="zh-CN" altLang="en-US" smtClean="0"/>
              <a:t>2016/10/10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为新疆社会经济发展服务，为中国企业向西开放服务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7259-61E2-4827-93A0-0DB23E57BEF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7500">
              <a:srgbClr val="F8F3D0"/>
            </a:gs>
            <a:gs pos="25000">
              <a:srgbClr val="FFE4D2"/>
            </a:gs>
            <a:gs pos="0">
              <a:srgbClr val="FEFBEC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20540-FD1F-4F8F-B6FA-F3CE86200AE3}" type="datetime1">
              <a:rPr lang="zh-CN" altLang="en-US" smtClean="0"/>
              <a:t>2016/10/10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zh-CN" altLang="en-US" smtClean="0"/>
              <a:t>为新疆社会经济发展服务，为中国企业向西开放服务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B7259-61E2-4827-93A0-0DB23E57BEF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yz.chsi.com.cn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728191"/>
          </a:xfrm>
        </p:spPr>
        <p:txBody>
          <a:bodyPr/>
          <a:lstStyle/>
          <a:p>
            <a:r>
              <a:rPr lang="en-US" altLang="zh-CN" b="1" dirty="0" smtClean="0">
                <a:solidFill>
                  <a:srgbClr val="86080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2017</a:t>
            </a:r>
            <a:r>
              <a:rPr lang="zh-CN" altLang="en-US" b="1" dirty="0" smtClean="0">
                <a:solidFill>
                  <a:srgbClr val="86080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管理类硕士学位联考</a:t>
            </a:r>
            <a:r>
              <a:rPr lang="en-US" altLang="zh-CN" b="1" dirty="0" smtClean="0">
                <a:solidFill>
                  <a:srgbClr val="86080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/>
            </a:r>
            <a:br>
              <a:rPr lang="en-US" altLang="zh-CN" b="1" dirty="0" smtClean="0">
                <a:solidFill>
                  <a:srgbClr val="86080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CN" altLang="en-US" b="1" dirty="0" smtClean="0">
                <a:solidFill>
                  <a:srgbClr val="86080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网上报名指导</a:t>
            </a:r>
            <a:endParaRPr lang="zh-CN" altLang="en-US" b="1" dirty="0">
              <a:solidFill>
                <a:srgbClr val="86080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1640" y="4221088"/>
            <a:ext cx="6872808" cy="2304256"/>
          </a:xfrm>
        </p:spPr>
        <p:txBody>
          <a:bodyPr>
            <a:normAutofit/>
          </a:bodyPr>
          <a:lstStyle/>
          <a:p>
            <a:r>
              <a:rPr lang="zh-CN" altLang="en-US" sz="3600" b="1" dirty="0" smtClean="0">
                <a:solidFill>
                  <a:srgbClr val="860808"/>
                </a:solidFill>
                <a:latin typeface="方正舒体" panose="02010601030101010101" pitchFamily="2" charset="-122"/>
                <a:ea typeface="方正舒体" panose="02010601030101010101" pitchFamily="2" charset="-122"/>
              </a:rPr>
              <a:t>新疆财经大学</a:t>
            </a:r>
            <a:r>
              <a:rPr lang="en-US" altLang="zh-CN" sz="3600" b="1" dirty="0" smtClean="0">
                <a:solidFill>
                  <a:srgbClr val="860808"/>
                </a:solidFill>
                <a:latin typeface="方正舒体" panose="02010601030101010101" pitchFamily="2" charset="-122"/>
                <a:ea typeface="方正舒体" panose="02010601030101010101" pitchFamily="2" charset="-122"/>
              </a:rPr>
              <a:t>MBA</a:t>
            </a:r>
            <a:r>
              <a:rPr lang="zh-CN" altLang="en-US" sz="3600" b="1" dirty="0" smtClean="0">
                <a:solidFill>
                  <a:srgbClr val="860808"/>
                </a:solidFill>
                <a:latin typeface="方正舒体" panose="02010601030101010101" pitchFamily="2" charset="-122"/>
                <a:ea typeface="方正舒体" panose="02010601030101010101" pitchFamily="2" charset="-122"/>
              </a:rPr>
              <a:t>学院</a:t>
            </a:r>
            <a:endParaRPr lang="en-US" altLang="zh-CN" sz="3600" b="1" dirty="0" smtClean="0">
              <a:solidFill>
                <a:srgbClr val="860808"/>
              </a:solidFill>
              <a:latin typeface="方正舒体" panose="02010601030101010101" pitchFamily="2" charset="-122"/>
              <a:ea typeface="方正舒体" panose="02010601030101010101" pitchFamily="2" charset="-122"/>
            </a:endParaRPr>
          </a:p>
          <a:p>
            <a:r>
              <a:rPr lang="zh-CN" altLang="en-US" sz="2000" b="1" dirty="0" smtClean="0">
                <a:solidFill>
                  <a:srgbClr val="860808"/>
                </a:solidFill>
                <a:latin typeface="方正舒体" panose="02010601030101010101" pitchFamily="2" charset="-122"/>
                <a:ea typeface="方正舒体" panose="02010601030101010101" pitchFamily="2" charset="-122"/>
              </a:rPr>
              <a:t>咨询电话：</a:t>
            </a:r>
            <a:r>
              <a:rPr lang="en-US" altLang="zh-CN" sz="2000" b="1" dirty="0" smtClean="0">
                <a:solidFill>
                  <a:srgbClr val="860808"/>
                </a:solidFill>
                <a:latin typeface="方正舒体" panose="02010601030101010101" pitchFamily="2" charset="-122"/>
                <a:ea typeface="方正舒体" panose="02010601030101010101" pitchFamily="2" charset="-122"/>
              </a:rPr>
              <a:t>0991-7842075</a:t>
            </a:r>
          </a:p>
          <a:p>
            <a:r>
              <a:rPr lang="en-US" altLang="zh-CN" sz="2000" b="1" dirty="0" smtClean="0">
                <a:solidFill>
                  <a:srgbClr val="860808"/>
                </a:solidFill>
                <a:latin typeface="方正舒体" panose="02010601030101010101" pitchFamily="2" charset="-122"/>
                <a:ea typeface="方正舒体" panose="02010601030101010101" pitchFamily="2" charset="-122"/>
              </a:rPr>
              <a:t>                     0991-7842073</a:t>
            </a:r>
            <a:endParaRPr lang="en-US" altLang="zh-CN" sz="2000" b="1" dirty="0">
              <a:solidFill>
                <a:srgbClr val="860808"/>
              </a:solidFill>
              <a:latin typeface="方正舒体" panose="02010601030101010101" pitchFamily="2" charset="-122"/>
              <a:ea typeface="方正舒体" panose="02010601030101010101" pitchFamily="2" charset="-122"/>
            </a:endParaRPr>
          </a:p>
          <a:p>
            <a:r>
              <a:rPr lang="zh-CN" altLang="en-US" sz="2000" b="1" dirty="0" smtClean="0">
                <a:solidFill>
                  <a:srgbClr val="860808"/>
                </a:solidFill>
                <a:latin typeface="方正舒体" panose="02010601030101010101" pitchFamily="2" charset="-122"/>
                <a:ea typeface="方正舒体" panose="02010601030101010101" pitchFamily="2" charset="-122"/>
              </a:rPr>
              <a:t>报考咨询</a:t>
            </a:r>
            <a:r>
              <a:rPr lang="en-US" altLang="zh-CN" sz="2000" b="1" dirty="0" smtClean="0">
                <a:solidFill>
                  <a:srgbClr val="860808"/>
                </a:solidFill>
                <a:latin typeface="方正舒体" panose="02010601030101010101" pitchFamily="2" charset="-122"/>
                <a:ea typeface="方正舒体" panose="02010601030101010101" pitchFamily="2" charset="-122"/>
              </a:rPr>
              <a:t>QQ</a:t>
            </a:r>
            <a:r>
              <a:rPr lang="zh-CN" altLang="en-US" sz="2000" b="1" dirty="0" smtClean="0">
                <a:solidFill>
                  <a:srgbClr val="860808"/>
                </a:solidFill>
                <a:latin typeface="方正舒体" panose="02010601030101010101" pitchFamily="2" charset="-122"/>
                <a:ea typeface="方正舒体" panose="02010601030101010101" pitchFamily="2" charset="-122"/>
              </a:rPr>
              <a:t>群：</a:t>
            </a:r>
            <a:r>
              <a:rPr lang="en-US" altLang="zh-CN" sz="2000" b="1" dirty="0" smtClean="0">
                <a:solidFill>
                  <a:srgbClr val="860808"/>
                </a:solidFill>
                <a:latin typeface="方正舒体" panose="02010601030101010101" pitchFamily="2" charset="-122"/>
                <a:ea typeface="方正舒体" panose="02010601030101010101" pitchFamily="2" charset="-122"/>
              </a:rPr>
              <a:t>554345107</a:t>
            </a:r>
            <a:endParaRPr lang="en-US" altLang="zh-CN" sz="2000" b="1" dirty="0">
              <a:solidFill>
                <a:srgbClr val="860808"/>
              </a:solidFill>
              <a:latin typeface="方正舒体" panose="02010601030101010101" pitchFamily="2" charset="-122"/>
              <a:ea typeface="方正舒体" panose="02010601030101010101" pitchFamily="2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9796" y="2434340"/>
            <a:ext cx="1950316" cy="1570724"/>
          </a:xfrm>
          <a:prstGeom prst="rect">
            <a:avLst/>
          </a:prstGeom>
        </p:spPr>
      </p:pic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959896" y="6492875"/>
            <a:ext cx="4184104" cy="365125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accent3">
                    <a:lumMod val="7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为新疆社会经济发展服务，为中国企业向西开放服务</a:t>
            </a:r>
            <a:endParaRPr lang="zh-CN" altLang="en-US" dirty="0">
              <a:solidFill>
                <a:schemeClr val="accent3">
                  <a:lumMod val="7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CN" altLang="en-US" sz="3600" b="1" dirty="0" smtClean="0">
                <a:solidFill>
                  <a:srgbClr val="860808"/>
                </a:solidFill>
              </a:rPr>
              <a:t>九、个人信息</a:t>
            </a:r>
            <a:r>
              <a:rPr lang="en-US" altLang="zh-CN" sz="3600" b="1" dirty="0" smtClean="0">
                <a:solidFill>
                  <a:srgbClr val="860808"/>
                </a:solidFill>
              </a:rPr>
              <a:t>1</a:t>
            </a:r>
            <a:br>
              <a:rPr lang="en-US" altLang="zh-CN" sz="3600" b="1" dirty="0" smtClean="0">
                <a:solidFill>
                  <a:srgbClr val="860808"/>
                </a:solidFill>
              </a:rPr>
            </a:br>
            <a:r>
              <a:rPr lang="zh-CN" altLang="en-US" sz="3600" b="1" dirty="0" smtClean="0">
                <a:solidFill>
                  <a:srgbClr val="860808"/>
                </a:solidFill>
              </a:rPr>
              <a:t>（勾选出来的</a:t>
            </a:r>
            <a:r>
              <a:rPr lang="en-US" altLang="zh-CN" sz="3600" b="1" dirty="0" smtClean="0">
                <a:solidFill>
                  <a:srgbClr val="860808"/>
                </a:solidFill>
              </a:rPr>
              <a:t>2</a:t>
            </a:r>
            <a:r>
              <a:rPr lang="zh-CN" altLang="en-US" sz="3600" b="1" dirty="0" smtClean="0">
                <a:solidFill>
                  <a:srgbClr val="860808"/>
                </a:solidFill>
              </a:rPr>
              <a:t>处按指导填写）</a:t>
            </a:r>
            <a:endParaRPr lang="zh-CN" altLang="en-US" sz="3600" b="1" dirty="0">
              <a:solidFill>
                <a:srgbClr val="860808"/>
              </a:solidFill>
            </a:endParaRPr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9073" y="1600200"/>
            <a:ext cx="666585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959896" y="6492875"/>
            <a:ext cx="4184104" cy="365125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accent3">
                    <a:lumMod val="7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为新疆社会经济发展服务，为中国企业向西开放服务</a:t>
            </a:r>
            <a:endParaRPr lang="zh-CN" altLang="en-US" dirty="0">
              <a:solidFill>
                <a:schemeClr val="accent3">
                  <a:lumMod val="7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CN" altLang="en-US" sz="3600" b="1" dirty="0" smtClean="0">
                <a:solidFill>
                  <a:srgbClr val="860808"/>
                </a:solidFill>
              </a:rPr>
              <a:t>十、</a:t>
            </a:r>
            <a:r>
              <a:rPr lang="zh-CN" altLang="en-US" sz="3600" b="1" dirty="0">
                <a:solidFill>
                  <a:srgbClr val="860808"/>
                </a:solidFill>
              </a:rPr>
              <a:t>个人</a:t>
            </a:r>
            <a:r>
              <a:rPr lang="zh-CN" altLang="en-US" sz="3600" b="1" dirty="0" smtClean="0">
                <a:solidFill>
                  <a:srgbClr val="860808"/>
                </a:solidFill>
              </a:rPr>
              <a:t>信息</a:t>
            </a:r>
            <a:r>
              <a:rPr lang="en-US" altLang="zh-CN" sz="3600" b="1" dirty="0" smtClean="0">
                <a:solidFill>
                  <a:srgbClr val="860808"/>
                </a:solidFill>
              </a:rPr>
              <a:t>2</a:t>
            </a:r>
            <a:br>
              <a:rPr lang="en-US" altLang="zh-CN" sz="3600" b="1" dirty="0" smtClean="0">
                <a:solidFill>
                  <a:srgbClr val="860808"/>
                </a:solidFill>
              </a:rPr>
            </a:br>
            <a:r>
              <a:rPr lang="zh-CN" altLang="en-US" sz="3600" b="1" dirty="0" smtClean="0">
                <a:solidFill>
                  <a:srgbClr val="FF0000"/>
                </a:solidFill>
              </a:rPr>
              <a:t>联系电话千万要能在录取以前联系上</a:t>
            </a:r>
            <a:endParaRPr lang="zh-CN" altLang="en-US" sz="3600" b="1" dirty="0">
              <a:solidFill>
                <a:srgbClr val="FF0000"/>
              </a:solidFill>
            </a:endParaRPr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003495"/>
            <a:ext cx="8229600" cy="3719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959896" y="6492875"/>
            <a:ext cx="4184104" cy="365125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accent3">
                    <a:lumMod val="7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为新疆社会经济发展服务，为中国企业向西开放服务</a:t>
            </a:r>
            <a:endParaRPr lang="zh-CN" altLang="en-US" dirty="0">
              <a:solidFill>
                <a:schemeClr val="accent3">
                  <a:lumMod val="7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 smtClean="0">
                <a:solidFill>
                  <a:srgbClr val="860808"/>
                </a:solidFill>
              </a:rPr>
              <a:t>十一、个人信息</a:t>
            </a:r>
            <a:r>
              <a:rPr lang="en-US" altLang="zh-CN" sz="3600" b="1" dirty="0" smtClean="0">
                <a:solidFill>
                  <a:srgbClr val="860808"/>
                </a:solidFill>
              </a:rPr>
              <a:t>3</a:t>
            </a:r>
            <a:endParaRPr lang="zh-CN" altLang="en-US" sz="3600" b="1" dirty="0">
              <a:solidFill>
                <a:srgbClr val="860808"/>
              </a:solidFill>
            </a:endParaRPr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1947" y="1600200"/>
            <a:ext cx="644010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页脚占位符 4"/>
          <p:cNvSpPr txBox="1">
            <a:spLocks/>
          </p:cNvSpPr>
          <p:nvPr/>
        </p:nvSpPr>
        <p:spPr>
          <a:xfrm>
            <a:off x="4959896" y="6492875"/>
            <a:ext cx="41841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mtClean="0">
                <a:solidFill>
                  <a:schemeClr val="accent3">
                    <a:lumMod val="7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为新疆社会经济发展服务，为中国企业向西开放服务</a:t>
            </a:r>
            <a:endParaRPr lang="zh-CN" altLang="en-US" dirty="0">
              <a:solidFill>
                <a:schemeClr val="accent3">
                  <a:lumMod val="7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Autofit/>
          </a:bodyPr>
          <a:lstStyle/>
          <a:p>
            <a:r>
              <a:rPr lang="zh-CN" altLang="en-US" sz="3600" b="1" dirty="0" smtClean="0">
                <a:solidFill>
                  <a:srgbClr val="860808"/>
                </a:solidFill>
              </a:rPr>
              <a:t>十二、报考</a:t>
            </a:r>
            <a:r>
              <a:rPr lang="zh-CN" altLang="en-US" sz="3600" b="1" dirty="0">
                <a:solidFill>
                  <a:srgbClr val="860808"/>
                </a:solidFill>
              </a:rPr>
              <a:t>单位</a:t>
            </a:r>
            <a:r>
              <a:rPr lang="en-US" altLang="zh-CN" sz="3600" b="1" dirty="0" smtClean="0">
                <a:solidFill>
                  <a:srgbClr val="860808"/>
                </a:solidFill>
              </a:rPr>
              <a:t/>
            </a:r>
            <a:br>
              <a:rPr lang="en-US" altLang="zh-CN" sz="3600" b="1" dirty="0" smtClean="0">
                <a:solidFill>
                  <a:srgbClr val="860808"/>
                </a:solidFill>
              </a:rPr>
            </a:br>
            <a:r>
              <a:rPr lang="zh-CN" altLang="en-US" sz="3600" b="1" dirty="0" smtClean="0">
                <a:solidFill>
                  <a:srgbClr val="860808"/>
                </a:solidFill>
              </a:rPr>
              <a:t>（非与全根据自己需求选报）</a:t>
            </a:r>
            <a:endParaRPr lang="zh-CN" altLang="en-US" sz="3600" b="1" dirty="0">
              <a:solidFill>
                <a:srgbClr val="860808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204864"/>
            <a:ext cx="7234291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959896" y="6492875"/>
            <a:ext cx="4184104" cy="365125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accent3">
                    <a:lumMod val="7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为新疆社会经济发展服务，为中国企业向西开放服务</a:t>
            </a:r>
            <a:endParaRPr lang="zh-CN" altLang="en-US" dirty="0">
              <a:solidFill>
                <a:schemeClr val="accent3">
                  <a:lumMod val="7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3600" b="1" dirty="0" smtClean="0">
                <a:solidFill>
                  <a:srgbClr val="860808"/>
                </a:solidFill>
              </a:rPr>
              <a:t>十三、报考院校省市和名称</a:t>
            </a:r>
            <a:endParaRPr lang="zh-CN" altLang="en-US" sz="3600" b="1" dirty="0">
              <a:solidFill>
                <a:srgbClr val="860808"/>
              </a:solidFill>
            </a:endParaRPr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204864"/>
            <a:ext cx="7162551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959896" y="6492875"/>
            <a:ext cx="4184104" cy="365125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accent3">
                    <a:lumMod val="7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为新疆社会经济发展服务，为中国企业向西开放服务</a:t>
            </a:r>
            <a:endParaRPr lang="zh-CN" altLang="en-US" dirty="0">
              <a:solidFill>
                <a:schemeClr val="accent3">
                  <a:lumMod val="7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3600" b="1" dirty="0" smtClean="0">
                <a:solidFill>
                  <a:srgbClr val="860808"/>
                </a:solidFill>
              </a:rPr>
              <a:t>十四、请认真核对个人填报信息</a:t>
            </a:r>
            <a:endParaRPr lang="zh-CN" altLang="en-US" sz="3600" b="1" dirty="0">
              <a:solidFill>
                <a:srgbClr val="860808"/>
              </a:solidFill>
            </a:endParaRPr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033992"/>
            <a:ext cx="8229600" cy="3339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页脚占位符 4"/>
          <p:cNvSpPr txBox="1">
            <a:spLocks/>
          </p:cNvSpPr>
          <p:nvPr/>
        </p:nvSpPr>
        <p:spPr>
          <a:xfrm>
            <a:off x="4959896" y="6492875"/>
            <a:ext cx="41841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mtClean="0">
                <a:solidFill>
                  <a:schemeClr val="accent3">
                    <a:lumMod val="7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为新疆社会经济发展服务，为中国企业向西开放服务</a:t>
            </a:r>
            <a:endParaRPr lang="zh-CN" altLang="en-US" dirty="0">
              <a:solidFill>
                <a:schemeClr val="accent3">
                  <a:lumMod val="7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Autofit/>
          </a:bodyPr>
          <a:lstStyle/>
          <a:p>
            <a:r>
              <a:rPr lang="zh-CN" altLang="en-US" sz="3600" b="1" dirty="0" smtClean="0">
                <a:solidFill>
                  <a:srgbClr val="860808"/>
                </a:solidFill>
              </a:rPr>
              <a:t>十五、报名完成生成报名号码，请牢记，报名表为</a:t>
            </a:r>
            <a:r>
              <a:rPr lang="en-US" altLang="zh-CN" sz="3600" b="1" dirty="0" smtClean="0">
                <a:solidFill>
                  <a:srgbClr val="860808"/>
                </a:solidFill>
              </a:rPr>
              <a:t>PDF</a:t>
            </a:r>
            <a:r>
              <a:rPr lang="zh-CN" altLang="en-US" sz="3600" b="1" dirty="0" smtClean="0">
                <a:solidFill>
                  <a:srgbClr val="860808"/>
                </a:solidFill>
              </a:rPr>
              <a:t>文件</a:t>
            </a:r>
            <a:endParaRPr lang="zh-CN" altLang="en-US" sz="3600" b="1" dirty="0">
              <a:solidFill>
                <a:srgbClr val="860808"/>
              </a:solidFill>
            </a:endParaRPr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5825" y="2015455"/>
            <a:ext cx="7372350" cy="39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959896" y="6492875"/>
            <a:ext cx="4184104" cy="365125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accent3">
                    <a:lumMod val="7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为新疆社会经济发展服务，为中国企业向西开放服务</a:t>
            </a:r>
            <a:endParaRPr lang="zh-CN" altLang="en-US" dirty="0">
              <a:solidFill>
                <a:schemeClr val="accent3">
                  <a:lumMod val="7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2800" b="1" dirty="0" smtClean="0">
                <a:solidFill>
                  <a:srgbClr val="860808"/>
                </a:solidFill>
              </a:rPr>
              <a:t>一、登陆研招网</a:t>
            </a:r>
            <a:r>
              <a:rPr lang="en-US" altLang="zh-CN" sz="2800" b="1" dirty="0" smtClean="0">
                <a:solidFill>
                  <a:srgbClr val="860808"/>
                </a:solidFill>
                <a:hlinkClick r:id="rId2"/>
              </a:rPr>
              <a:t>http://yz.chsi.com.cn/</a:t>
            </a:r>
            <a:r>
              <a:rPr lang="en-US" altLang="zh-CN" sz="2800" b="1" dirty="0" smtClean="0">
                <a:solidFill>
                  <a:srgbClr val="860808"/>
                </a:solidFill>
              </a:rPr>
              <a:t/>
            </a:r>
            <a:br>
              <a:rPr lang="en-US" altLang="zh-CN" sz="2800" b="1" dirty="0" smtClean="0">
                <a:solidFill>
                  <a:srgbClr val="860808"/>
                </a:solidFill>
              </a:rPr>
            </a:br>
            <a:r>
              <a:rPr lang="zh-CN" altLang="en-US" sz="2800" b="1" dirty="0" smtClean="0">
                <a:solidFill>
                  <a:srgbClr val="860808"/>
                </a:solidFill>
              </a:rPr>
              <a:t>点击入口进入报名页面</a:t>
            </a:r>
            <a:endParaRPr lang="zh-CN" altLang="en-US" sz="2800" b="1" dirty="0">
              <a:solidFill>
                <a:srgbClr val="860808"/>
              </a:solidFill>
            </a:endParaRPr>
          </a:p>
        </p:txBody>
      </p:sp>
      <p:pic>
        <p:nvPicPr>
          <p:cNvPr id="5" name="内容占位符 4" descr="111111111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57200" y="1484784"/>
            <a:ext cx="8229600" cy="4896544"/>
          </a:xfrm>
        </p:spPr>
      </p:pic>
      <p:sp>
        <p:nvSpPr>
          <p:cNvPr id="6" name="页脚占位符 4"/>
          <p:cNvSpPr txBox="1">
            <a:spLocks/>
          </p:cNvSpPr>
          <p:nvPr/>
        </p:nvSpPr>
        <p:spPr>
          <a:xfrm>
            <a:off x="4959896" y="6492875"/>
            <a:ext cx="41841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mtClean="0">
                <a:solidFill>
                  <a:schemeClr val="accent3">
                    <a:lumMod val="7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为新疆社会经济发展服务，为中国企业向西开放服务</a:t>
            </a:r>
            <a:endParaRPr lang="zh-CN" altLang="en-US" dirty="0">
              <a:solidFill>
                <a:schemeClr val="accent3">
                  <a:lumMod val="7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 smtClean="0">
                <a:solidFill>
                  <a:srgbClr val="860808"/>
                </a:solidFill>
              </a:rPr>
              <a:t>二、点击登陆</a:t>
            </a:r>
            <a:endParaRPr lang="zh-CN" altLang="en-US" sz="3600" b="1" dirty="0">
              <a:solidFill>
                <a:srgbClr val="860808"/>
              </a:solidFill>
            </a:endParaRPr>
          </a:p>
        </p:txBody>
      </p:sp>
      <p:pic>
        <p:nvPicPr>
          <p:cNvPr id="5" name="内容占位符 4" descr="2222222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412776"/>
            <a:ext cx="8229600" cy="5112568"/>
          </a:xfrm>
        </p:spPr>
      </p:pic>
      <p:sp>
        <p:nvSpPr>
          <p:cNvPr id="6" name="页脚占位符 4"/>
          <p:cNvSpPr txBox="1">
            <a:spLocks/>
          </p:cNvSpPr>
          <p:nvPr/>
        </p:nvSpPr>
        <p:spPr>
          <a:xfrm>
            <a:off x="4959896" y="6492875"/>
            <a:ext cx="41841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mtClean="0">
                <a:solidFill>
                  <a:schemeClr val="accent3">
                    <a:lumMod val="7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为新疆社会经济发展服务，为中国企业向西开放服务</a:t>
            </a:r>
            <a:endParaRPr lang="zh-CN" altLang="en-US" dirty="0">
              <a:solidFill>
                <a:schemeClr val="accent3">
                  <a:lumMod val="7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498178"/>
          </a:xfrm>
        </p:spPr>
        <p:txBody>
          <a:bodyPr>
            <a:noAutofit/>
          </a:bodyPr>
          <a:lstStyle/>
          <a:p>
            <a:r>
              <a:rPr lang="zh-CN" altLang="en-US" sz="2800" b="1" dirty="0" smtClean="0">
                <a:solidFill>
                  <a:srgbClr val="860808"/>
                </a:solidFill>
              </a:rPr>
              <a:t>三、已注册：输入用户名、密码、验证码登陆</a:t>
            </a:r>
            <a:r>
              <a:rPr lang="en-US" altLang="zh-CN" sz="2800" b="1" dirty="0" smtClean="0">
                <a:solidFill>
                  <a:srgbClr val="860808"/>
                </a:solidFill>
              </a:rPr>
              <a:t/>
            </a:r>
            <a:br>
              <a:rPr lang="en-US" altLang="zh-CN" sz="2800" b="1" dirty="0" smtClean="0">
                <a:solidFill>
                  <a:srgbClr val="860808"/>
                </a:solidFill>
              </a:rPr>
            </a:br>
            <a:r>
              <a:rPr lang="en-US" altLang="zh-CN" sz="2800" b="1" dirty="0" smtClean="0">
                <a:solidFill>
                  <a:srgbClr val="860808"/>
                </a:solidFill>
              </a:rPr>
              <a:t>             </a:t>
            </a:r>
            <a:r>
              <a:rPr lang="zh-CN" altLang="en-US" sz="2800" b="1" dirty="0" smtClean="0">
                <a:solidFill>
                  <a:srgbClr val="860808"/>
                </a:solidFill>
              </a:rPr>
              <a:t>未</a:t>
            </a:r>
            <a:r>
              <a:rPr lang="zh-CN" altLang="en-US" sz="2800" b="1" dirty="0">
                <a:solidFill>
                  <a:srgbClr val="860808"/>
                </a:solidFill>
              </a:rPr>
              <a:t>注</a:t>
            </a:r>
            <a:r>
              <a:rPr lang="zh-CN" altLang="en-US" sz="2800" b="1" dirty="0" smtClean="0">
                <a:solidFill>
                  <a:srgbClr val="860808"/>
                </a:solidFill>
              </a:rPr>
              <a:t>册：点击注册学信网账号按着提示输入       个人真实信息，注册完成后输入账号密码登陆</a:t>
            </a:r>
            <a:endParaRPr lang="zh-CN" altLang="en-US" sz="2800" b="1" dirty="0">
              <a:solidFill>
                <a:srgbClr val="860808"/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772816"/>
            <a:ext cx="8229600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页脚占位符 4"/>
          <p:cNvSpPr txBox="1">
            <a:spLocks/>
          </p:cNvSpPr>
          <p:nvPr/>
        </p:nvSpPr>
        <p:spPr>
          <a:xfrm>
            <a:off x="4959896" y="6492875"/>
            <a:ext cx="41841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mtClean="0">
                <a:solidFill>
                  <a:schemeClr val="accent3">
                    <a:lumMod val="7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为新疆社会经济发展服务，为中国企业向西开放服务</a:t>
            </a:r>
            <a:endParaRPr lang="zh-CN" altLang="en-US" dirty="0">
              <a:solidFill>
                <a:schemeClr val="accent3">
                  <a:lumMod val="7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 smtClean="0">
                <a:solidFill>
                  <a:srgbClr val="860808"/>
                </a:solidFill>
              </a:rPr>
              <a:t>四、进入网上报名</a:t>
            </a:r>
            <a:endParaRPr lang="zh-CN" altLang="en-US" sz="3600" b="1" dirty="0">
              <a:solidFill>
                <a:srgbClr val="860808"/>
              </a:solidFill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62402"/>
            <a:ext cx="8229600" cy="4401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959896" y="6492875"/>
            <a:ext cx="4184104" cy="365125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accent3">
                    <a:lumMod val="7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为新疆社会经济发展服务，为中国企业向西开放服务</a:t>
            </a:r>
            <a:endParaRPr lang="zh-CN" altLang="en-US" dirty="0">
              <a:solidFill>
                <a:schemeClr val="accent3">
                  <a:lumMod val="7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CN" altLang="en-US" sz="3600" b="1" dirty="0" smtClean="0">
                <a:solidFill>
                  <a:srgbClr val="860808"/>
                </a:solidFill>
              </a:rPr>
              <a:t>五、新增报名信息                     </a:t>
            </a:r>
            <a:r>
              <a:rPr lang="en-US" altLang="zh-CN" sz="3600" b="1" dirty="0" smtClean="0">
                <a:solidFill>
                  <a:srgbClr val="860808"/>
                </a:solidFill>
              </a:rPr>
              <a:t/>
            </a:r>
            <a:br>
              <a:rPr lang="en-US" altLang="zh-CN" sz="3600" b="1" dirty="0" smtClean="0">
                <a:solidFill>
                  <a:srgbClr val="860808"/>
                </a:solidFill>
              </a:rPr>
            </a:br>
            <a:r>
              <a:rPr lang="zh-CN" altLang="en-US" sz="3600" b="1" dirty="0" smtClean="0">
                <a:solidFill>
                  <a:srgbClr val="860808"/>
                </a:solidFill>
              </a:rPr>
              <a:t>（网上调查可填也可不填）</a:t>
            </a:r>
            <a:endParaRPr lang="zh-CN" altLang="en-US" sz="3600" b="1" dirty="0">
              <a:solidFill>
                <a:srgbClr val="860808"/>
              </a:solidFill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975" y="1600200"/>
            <a:ext cx="7882049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页脚占位符 4"/>
          <p:cNvSpPr txBox="1">
            <a:spLocks/>
          </p:cNvSpPr>
          <p:nvPr/>
        </p:nvSpPr>
        <p:spPr>
          <a:xfrm>
            <a:off x="4959896" y="6492875"/>
            <a:ext cx="41841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mtClean="0">
                <a:solidFill>
                  <a:schemeClr val="accent3">
                    <a:lumMod val="7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为新疆社会经济发展服务，为中国企业向西开放服务</a:t>
            </a:r>
            <a:endParaRPr lang="zh-CN" altLang="en-US" dirty="0">
              <a:solidFill>
                <a:schemeClr val="accent3">
                  <a:lumMod val="7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 smtClean="0">
                <a:solidFill>
                  <a:srgbClr val="860808"/>
                </a:solidFill>
              </a:rPr>
              <a:t>六、阅读报名公告并确定</a:t>
            </a:r>
            <a:endParaRPr lang="zh-CN" altLang="en-US" sz="3600" b="1" dirty="0">
              <a:solidFill>
                <a:srgbClr val="860808"/>
              </a:solidFill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055367"/>
            <a:ext cx="8229600" cy="3615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页脚占位符 4"/>
          <p:cNvSpPr txBox="1">
            <a:spLocks/>
          </p:cNvSpPr>
          <p:nvPr/>
        </p:nvSpPr>
        <p:spPr>
          <a:xfrm>
            <a:off x="4959896" y="6492875"/>
            <a:ext cx="41841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mtClean="0">
                <a:solidFill>
                  <a:schemeClr val="accent3">
                    <a:lumMod val="7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为新疆社会经济发展服务，为中国企业向西开放服务</a:t>
            </a:r>
            <a:endParaRPr lang="zh-CN" altLang="en-US" dirty="0">
              <a:solidFill>
                <a:schemeClr val="accent3">
                  <a:lumMod val="7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200" b="1" dirty="0" smtClean="0">
                <a:solidFill>
                  <a:srgbClr val="860808"/>
                </a:solidFill>
              </a:rPr>
              <a:t>七、认真阅读考生诚信考试承诺书</a:t>
            </a:r>
            <a:endParaRPr lang="zh-CN" altLang="en-US" sz="3200" b="1" dirty="0">
              <a:solidFill>
                <a:srgbClr val="860808"/>
              </a:solidFill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772816"/>
            <a:ext cx="8229600" cy="3771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959896" y="6492875"/>
            <a:ext cx="4184104" cy="365125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accent3">
                    <a:lumMod val="7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为新疆社会经济发展服务，为中国企业向西开放服务</a:t>
            </a:r>
            <a:endParaRPr lang="zh-CN" altLang="en-US" dirty="0">
              <a:solidFill>
                <a:schemeClr val="accent3">
                  <a:lumMod val="7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CN" altLang="en-US" sz="3600" b="1" dirty="0" smtClean="0">
                <a:solidFill>
                  <a:srgbClr val="860808"/>
                </a:solidFill>
              </a:rPr>
              <a:t>八、进入报名页面</a:t>
            </a:r>
            <a:endParaRPr lang="zh-CN" altLang="en-US" sz="3600" b="1" dirty="0">
              <a:solidFill>
                <a:srgbClr val="860808"/>
              </a:solidFill>
            </a:endParaRP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916832"/>
            <a:ext cx="8136904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959896" y="6492875"/>
            <a:ext cx="4184104" cy="365125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accent3">
                    <a:lumMod val="7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为新疆社会经济发展服务，为中国企业向西开放服务</a:t>
            </a:r>
            <a:endParaRPr lang="zh-CN" altLang="en-US" dirty="0">
              <a:solidFill>
                <a:schemeClr val="accent3">
                  <a:lumMod val="7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凸显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353</Words>
  <Application>Microsoft Office PowerPoint</Application>
  <PresentationFormat>全屏显示(4:3)</PresentationFormat>
  <Paragraphs>36</Paragraphs>
  <Slides>16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17" baseType="lpstr">
      <vt:lpstr>Office 主题</vt:lpstr>
      <vt:lpstr>2017管理类硕士学位联考 网上报名指导</vt:lpstr>
      <vt:lpstr>一、登陆研招网http://yz.chsi.com.cn/ 点击入口进入报名页面</vt:lpstr>
      <vt:lpstr>二、点击登陆</vt:lpstr>
      <vt:lpstr>三、已注册：输入用户名、密码、验证码登陆              未注册：点击注册学信网账号按着提示输入       个人真实信息，注册完成后输入账号密码登陆</vt:lpstr>
      <vt:lpstr>四、进入网上报名</vt:lpstr>
      <vt:lpstr>五、新增报名信息                      （网上调查可填也可不填）</vt:lpstr>
      <vt:lpstr>六、阅读报名公告并确定</vt:lpstr>
      <vt:lpstr>七、认真阅读考生诚信考试承诺书</vt:lpstr>
      <vt:lpstr>八、进入报名页面</vt:lpstr>
      <vt:lpstr>九、个人信息1 （勾选出来的2处按指导填写）</vt:lpstr>
      <vt:lpstr>十、个人信息2 联系电话千万要能在录取以前联系上</vt:lpstr>
      <vt:lpstr>十一、个人信息3</vt:lpstr>
      <vt:lpstr>十二、报考单位 （非与全根据自己需求选报）</vt:lpstr>
      <vt:lpstr>十三、报考院校省市和名称</vt:lpstr>
      <vt:lpstr>十四、请认真核对个人填报信息</vt:lpstr>
      <vt:lpstr>十五、报名完成生成报名号码，请牢记，报名表为PDF文件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2017管理类硕士学位联考网上报名指导</dc:title>
  <dc:creator>Administrator</dc:creator>
  <cp:lastModifiedBy>Windows 用户</cp:lastModifiedBy>
  <cp:revision>20</cp:revision>
  <dcterms:created xsi:type="dcterms:W3CDTF">2016-09-26T04:33:06Z</dcterms:created>
  <dcterms:modified xsi:type="dcterms:W3CDTF">2016-10-10T03:21:42Z</dcterms:modified>
</cp:coreProperties>
</file>